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Economica"/>
      <p:regular r:id="rId19"/>
      <p:bold r:id="rId20"/>
      <p:italic r:id="rId21"/>
      <p:boldItalic r:id="rId22"/>
    </p:embeddedFont>
    <p:embeddedFont>
      <p:font typeface="Amatic SC"/>
      <p:regular r:id="rId23"/>
      <p:bold r:id="rId24"/>
    </p:embeddedFont>
    <p:embeddedFont>
      <p:font typeface="Lora"/>
      <p:regular r:id="rId25"/>
      <p:bold r:id="rId26"/>
      <p:italic r:id="rId27"/>
      <p:boldItalic r:id="rId28"/>
    </p:embeddedFont>
    <p:embeddedFont>
      <p:font typeface="Quicksand"/>
      <p:regular r:id="rId29"/>
      <p:bold r:id="rId30"/>
    </p:embeddedFont>
    <p:embeddedFont>
      <p:font typeface="Lexend"/>
      <p:regular r:id="rId31"/>
      <p:bold r:id="rId32"/>
    </p:embeddedFont>
    <p:embeddedFont>
      <p:font typeface="Lexend Black"/>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Economica-bold.fntdata"/><Relationship Id="rId22" Type="http://schemas.openxmlformats.org/officeDocument/2006/relationships/font" Target="fonts/Economica-boldItalic.fntdata"/><Relationship Id="rId21" Type="http://schemas.openxmlformats.org/officeDocument/2006/relationships/font" Target="fonts/Economica-italic.fntdata"/><Relationship Id="rId24" Type="http://schemas.openxmlformats.org/officeDocument/2006/relationships/font" Target="fonts/AmaticSC-bold.fntdata"/><Relationship Id="rId23" Type="http://schemas.openxmlformats.org/officeDocument/2006/relationships/font" Target="fonts/AmaticSC-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ora-bold.fntdata"/><Relationship Id="rId25" Type="http://schemas.openxmlformats.org/officeDocument/2006/relationships/font" Target="fonts/Lora-regular.fntdata"/><Relationship Id="rId28" Type="http://schemas.openxmlformats.org/officeDocument/2006/relationships/font" Target="fonts/Lora-boldItalic.fntdata"/><Relationship Id="rId27" Type="http://schemas.openxmlformats.org/officeDocument/2006/relationships/font" Target="fonts/Lora-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Quicksan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exend-regular.fntdata"/><Relationship Id="rId30" Type="http://schemas.openxmlformats.org/officeDocument/2006/relationships/font" Target="fonts/Quicksand-bold.fntdata"/><Relationship Id="rId11" Type="http://schemas.openxmlformats.org/officeDocument/2006/relationships/slide" Target="slides/slide6.xml"/><Relationship Id="rId33" Type="http://schemas.openxmlformats.org/officeDocument/2006/relationships/font" Target="fonts/LexendBlack-bold.fntdata"/><Relationship Id="rId10" Type="http://schemas.openxmlformats.org/officeDocument/2006/relationships/slide" Target="slides/slide5.xml"/><Relationship Id="rId32" Type="http://schemas.openxmlformats.org/officeDocument/2006/relationships/font" Target="fonts/Lexend-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Economica-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5d62584588_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5d62584588_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5d62584588_4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5d62584588_4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3805fb53b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3805fb53b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5d62584588_4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5d62584588_4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5d62584588_4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5d62584588_4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5d62584588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5d62584588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5d62584588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5d62584588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5d62584588_4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5d62584588_4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5d62584588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5d62584588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5d62584588_4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5d62584588_4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3805fb53b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3805fb53b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5d62584588_4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5d62584588_4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5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1" cy="5143501"/>
          </a:xfrm>
          <a:prstGeom prst="rect">
            <a:avLst/>
          </a:prstGeom>
          <a:noFill/>
          <a:ln>
            <a:noFill/>
          </a:ln>
        </p:spPr>
      </p:pic>
      <p:sp>
        <p:nvSpPr>
          <p:cNvPr id="55" name="Google Shape;55;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GB" sz="7500">
                <a:solidFill>
                  <a:schemeClr val="lt1"/>
                </a:solidFill>
                <a:latin typeface="Amatic SC"/>
                <a:ea typeface="Amatic SC"/>
                <a:cs typeface="Amatic SC"/>
                <a:sym typeface="Amatic SC"/>
              </a:rPr>
              <a:t>THE FIVE KINGDOMS</a:t>
            </a:r>
            <a:endParaRPr b="1" sz="7500">
              <a:solidFill>
                <a:schemeClr val="lt1"/>
              </a:solidFill>
              <a:latin typeface="Amatic SC"/>
              <a:ea typeface="Amatic SC"/>
              <a:cs typeface="Amatic SC"/>
              <a:sym typeface="Amatic SC"/>
            </a:endParaRPr>
          </a:p>
        </p:txBody>
      </p:sp>
      <p:sp>
        <p:nvSpPr>
          <p:cNvPr id="56" name="Google Shape;56;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latin typeface="Lora"/>
                <a:ea typeface="Lora"/>
                <a:cs typeface="Lora"/>
                <a:sym typeface="Lora"/>
              </a:rPr>
              <a:t>        </a:t>
            </a:r>
            <a:r>
              <a:rPr b="1" lang="en-GB">
                <a:solidFill>
                  <a:schemeClr val="lt1"/>
                </a:solidFill>
                <a:latin typeface="Lora"/>
                <a:ea typeface="Lora"/>
                <a:cs typeface="Lora"/>
                <a:sym typeface="Lora"/>
              </a:rPr>
              <a:t>By Vaha, Justine, wycliffe and Eldrich</a:t>
            </a:r>
            <a:endParaRPr b="1">
              <a:solidFill>
                <a:schemeClr val="lt1"/>
              </a:solidFill>
              <a:latin typeface="Lora"/>
              <a:ea typeface="Lora"/>
              <a:cs typeface="Lora"/>
              <a:sym typeface="Lora"/>
            </a:endParaRPr>
          </a:p>
        </p:txBody>
      </p:sp>
      <p:pic>
        <p:nvPicPr>
          <p:cNvPr id="57" name="Google Shape;57;p13"/>
          <p:cNvPicPr preferRelativeResize="0"/>
          <p:nvPr/>
        </p:nvPicPr>
        <p:blipFill rotWithShape="1">
          <a:blip r:embed="rId4">
            <a:alphaModFix/>
          </a:blip>
          <a:srcRect b="11662" l="4364" r="59353" t="63273"/>
          <a:stretch/>
        </p:blipFill>
        <p:spPr>
          <a:xfrm>
            <a:off x="3678200" y="4037375"/>
            <a:ext cx="3617175" cy="1106125"/>
          </a:xfrm>
          <a:prstGeom prst="rect">
            <a:avLst/>
          </a:prstGeom>
          <a:noFill/>
          <a:ln>
            <a:noFill/>
          </a:ln>
        </p:spPr>
      </p:pic>
      <p:pic>
        <p:nvPicPr>
          <p:cNvPr id="58" name="Google Shape;58;p13"/>
          <p:cNvPicPr preferRelativeResize="0"/>
          <p:nvPr/>
        </p:nvPicPr>
        <p:blipFill rotWithShape="1">
          <a:blip r:embed="rId4">
            <a:alphaModFix/>
          </a:blip>
          <a:srcRect b="11662" l="4364" r="59353" t="63273"/>
          <a:stretch/>
        </p:blipFill>
        <p:spPr>
          <a:xfrm>
            <a:off x="61025" y="4037375"/>
            <a:ext cx="3617175" cy="1106125"/>
          </a:xfrm>
          <a:prstGeom prst="rect">
            <a:avLst/>
          </a:prstGeom>
          <a:noFill/>
          <a:ln>
            <a:noFill/>
          </a:ln>
        </p:spPr>
      </p:pic>
      <p:pic>
        <p:nvPicPr>
          <p:cNvPr id="59" name="Google Shape;59;p13"/>
          <p:cNvPicPr preferRelativeResize="0"/>
          <p:nvPr/>
        </p:nvPicPr>
        <p:blipFill rotWithShape="1">
          <a:blip r:embed="rId4">
            <a:alphaModFix/>
          </a:blip>
          <a:srcRect b="11662" l="4364" r="77092" t="63273"/>
          <a:stretch/>
        </p:blipFill>
        <p:spPr>
          <a:xfrm>
            <a:off x="7295375" y="4037375"/>
            <a:ext cx="1848624" cy="1106125"/>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1000"/>
                                        <p:tgtEl>
                                          <p:spTgt spid="55"/>
                                        </p:tgtEl>
                                        <p:attrNameLst>
                                          <p:attrName>ppt_w</p:attrName>
                                        </p:attrNameLst>
                                      </p:cBhvr>
                                      <p:tavLst>
                                        <p:tav fmla="" tm="0">
                                          <p:val>
                                            <p:strVal val="0"/>
                                          </p:val>
                                        </p:tav>
                                        <p:tav fmla="" tm="100000">
                                          <p:val>
                                            <p:strVal val="#ppt_w"/>
                                          </p:val>
                                        </p:tav>
                                      </p:tavLst>
                                    </p:anim>
                                    <p:anim calcmode="lin" valueType="num">
                                      <p:cBhvr additive="base">
                                        <p:cTn dur="1000"/>
                                        <p:tgtEl>
                                          <p:spTgt spid="55"/>
                                        </p:tgtEl>
                                        <p:attrNameLst>
                                          <p:attrName>ppt_h</p:attrName>
                                        </p:attrNameLst>
                                      </p:cBhvr>
                                      <p:tavLst>
                                        <p:tav fmla="" tm="0">
                                          <p:val>
                                            <p:strVal val="0"/>
                                          </p:val>
                                        </p:tav>
                                        <p:tav fmla="" tm="100000">
                                          <p:val>
                                            <p:strVal val="#ppt_h"/>
                                          </p:val>
                                        </p:tav>
                                      </p:tavLst>
                                    </p:anim>
                                  </p:childTnLst>
                                </p:cTn>
                              </p:par>
                              <p:par>
                                <p:cTn fill="hold" nodeType="withEffect" presetClass="entr" presetID="2" presetSubtype="4">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000"/>
                                        <p:tgtEl>
                                          <p:spTgt spid="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2"/>
          <p:cNvPicPr preferRelativeResize="0"/>
          <p:nvPr/>
        </p:nvPicPr>
        <p:blipFill rotWithShape="1">
          <a:blip r:embed="rId3">
            <a:alphaModFix/>
          </a:blip>
          <a:srcRect b="9665" l="0" r="0" t="0"/>
          <a:stretch/>
        </p:blipFill>
        <p:spPr>
          <a:xfrm>
            <a:off x="0" y="0"/>
            <a:ext cx="9144000" cy="5143499"/>
          </a:xfrm>
          <a:prstGeom prst="rect">
            <a:avLst/>
          </a:prstGeom>
          <a:noFill/>
          <a:ln>
            <a:noFill/>
          </a:ln>
        </p:spPr>
      </p:pic>
      <p:sp>
        <p:nvSpPr>
          <p:cNvPr id="123" name="Google Shape;123;p22"/>
          <p:cNvSpPr txBox="1"/>
          <p:nvPr/>
        </p:nvSpPr>
        <p:spPr>
          <a:xfrm>
            <a:off x="0" y="0"/>
            <a:ext cx="59592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chemeClr val="lt1"/>
                </a:solidFill>
                <a:latin typeface="Lexend"/>
                <a:ea typeface="Lexend"/>
                <a:cs typeface="Lexend"/>
                <a:sym typeface="Lexend"/>
              </a:rPr>
              <a:t>Bacteria are small single-celled organisms. Bacteria are found almost everywhere on Earth and are vital to the planet's ecosystems. Some species can live under extreme conditions of temperature and pressure. The human body is full of bacteria, and in fact is estimated to contain more bacterial cells than human cells.</a:t>
            </a:r>
            <a:endParaRPr b="1" sz="2200">
              <a:solidFill>
                <a:schemeClr val="lt1"/>
              </a:solidFill>
              <a:latin typeface="Lexend"/>
              <a:ea typeface="Lexend"/>
              <a:cs typeface="Lexend"/>
              <a:sym typeface="Lexend"/>
            </a:endParaRPr>
          </a:p>
        </p:txBody>
      </p:sp>
      <p:sp>
        <p:nvSpPr>
          <p:cNvPr id="124" name="Google Shape;124;p22"/>
          <p:cNvSpPr txBox="1"/>
          <p:nvPr/>
        </p:nvSpPr>
        <p:spPr>
          <a:xfrm>
            <a:off x="0" y="2461125"/>
            <a:ext cx="8932200" cy="26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400">
                <a:solidFill>
                  <a:schemeClr val="lt1"/>
                </a:solidFill>
                <a:latin typeface="Amatic SC"/>
                <a:ea typeface="Amatic SC"/>
                <a:cs typeface="Amatic SC"/>
                <a:sym typeface="Amatic SC"/>
              </a:rPr>
              <a:t>Did you know?</a:t>
            </a:r>
            <a:endParaRPr b="1" sz="15400">
              <a:solidFill>
                <a:schemeClr val="lt1"/>
              </a:solidFill>
              <a:latin typeface="Amatic SC"/>
              <a:ea typeface="Amatic SC"/>
              <a:cs typeface="Amatic SC"/>
              <a:sym typeface="Amatic SC"/>
            </a:endParaRPr>
          </a:p>
        </p:txBody>
      </p:sp>
      <p:pic>
        <p:nvPicPr>
          <p:cNvPr id="125" name="Google Shape;125;p22"/>
          <p:cNvPicPr preferRelativeResize="0"/>
          <p:nvPr/>
        </p:nvPicPr>
        <p:blipFill>
          <a:blip r:embed="rId4">
            <a:alphaModFix/>
          </a:blip>
          <a:stretch>
            <a:fillRect/>
          </a:stretch>
        </p:blipFill>
        <p:spPr>
          <a:xfrm>
            <a:off x="6172200" y="0"/>
            <a:ext cx="2971800" cy="2914650"/>
          </a:xfrm>
          <a:prstGeom prst="rect">
            <a:avLst/>
          </a:prstGeom>
          <a:noFill/>
          <a:ln>
            <a:noFill/>
          </a:ln>
        </p:spPr>
      </p:pic>
    </p:spTree>
  </p:cSld>
  <p:clrMapOvr>
    <a:masterClrMapping/>
  </p:clrMapOvr>
  <mc:AlternateContent>
    <mc:Choice Requires="p14">
      <p:transition spd="slow" p14:dur="1500">
        <p14:prism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D2E9"/>
            </a:gs>
            <a:gs pos="100000">
              <a:srgbClr val="045962"/>
            </a:gs>
          </a:gsLst>
          <a:path path="circle">
            <a:fillToRect b="50%" l="50%" r="50%" t="50%"/>
          </a:path>
          <a:tileRect/>
        </a:gradFill>
      </p:bgPr>
    </p:bg>
    <p:spTree>
      <p:nvGrpSpPr>
        <p:cNvPr id="129" name="Shape 129"/>
        <p:cNvGrpSpPr/>
        <p:nvPr/>
      </p:nvGrpSpPr>
      <p:grpSpPr>
        <a:xfrm>
          <a:off x="0" y="0"/>
          <a:ext cx="0" cy="0"/>
          <a:chOff x="0" y="0"/>
          <a:chExt cx="0" cy="0"/>
        </a:xfrm>
      </p:grpSpPr>
      <p:sp>
        <p:nvSpPr>
          <p:cNvPr id="130" name="Google Shape;130;p2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solidFill>
                  <a:srgbClr val="00FFFF"/>
                </a:solidFill>
                <a:latin typeface="Lexend"/>
                <a:ea typeface="Lexend"/>
                <a:cs typeface="Lexend"/>
                <a:sym typeface="Lexend"/>
              </a:rPr>
              <a:t>Kingdom</a:t>
            </a:r>
            <a:r>
              <a:rPr lang="en-GB">
                <a:latin typeface="Lexend"/>
                <a:ea typeface="Lexend"/>
                <a:cs typeface="Lexend"/>
                <a:sym typeface="Lexend"/>
              </a:rPr>
              <a:t> </a:t>
            </a:r>
            <a:r>
              <a:rPr lang="en-GB">
                <a:solidFill>
                  <a:srgbClr val="073763"/>
                </a:solidFill>
                <a:latin typeface="Lexend"/>
                <a:ea typeface="Lexend"/>
                <a:cs typeface="Lexend"/>
                <a:sym typeface="Lexend"/>
              </a:rPr>
              <a:t>Five</a:t>
            </a:r>
            <a:endParaRPr>
              <a:solidFill>
                <a:srgbClr val="073763"/>
              </a:solidFill>
              <a:latin typeface="Lexend"/>
              <a:ea typeface="Lexend"/>
              <a:cs typeface="Lexend"/>
              <a:sym typeface="Lexend"/>
            </a:endParaRPr>
          </a:p>
        </p:txBody>
      </p:sp>
      <p:sp>
        <p:nvSpPr>
          <p:cNvPr id="131" name="Google Shape;131;p2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solidFill>
                  <a:schemeClr val="lt1"/>
                </a:solidFill>
                <a:latin typeface="Comic Sans MS"/>
                <a:ea typeface="Comic Sans MS"/>
                <a:cs typeface="Comic Sans MS"/>
                <a:sym typeface="Comic Sans MS"/>
              </a:rPr>
              <a:t>PROTISTA.</a:t>
            </a:r>
            <a:endParaRPr>
              <a:solidFill>
                <a:schemeClr val="lt1"/>
              </a:solidFill>
              <a:latin typeface="Comic Sans MS"/>
              <a:ea typeface="Comic Sans MS"/>
              <a:cs typeface="Comic Sans MS"/>
              <a:sym typeface="Comic Sans MS"/>
            </a:endParaRPr>
          </a:p>
        </p:txBody>
      </p:sp>
      <p:sp>
        <p:nvSpPr>
          <p:cNvPr id="132" name="Google Shape;132;p2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Lexend"/>
                <a:ea typeface="Lexend"/>
                <a:cs typeface="Lexend"/>
                <a:sym typeface="Lexend"/>
              </a:rPr>
              <a:t>Protista</a:t>
            </a:r>
            <a:endParaRPr>
              <a:latin typeface="Lexend"/>
              <a:ea typeface="Lexend"/>
              <a:cs typeface="Lexend"/>
              <a:sym typeface="Lexend"/>
            </a:endParaRPr>
          </a:p>
        </p:txBody>
      </p:sp>
      <p:sp>
        <p:nvSpPr>
          <p:cNvPr id="138" name="Google Shape;138;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Protista, it’s appearance is familiar to the 4th Kingdom - Bacteria - they act as </a:t>
            </a:r>
            <a:r>
              <a:rPr lang="en-GB"/>
              <a:t>pathogens</a:t>
            </a:r>
            <a:r>
              <a:rPr lang="en-GB"/>
              <a:t> to humans,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FBFBF"/>
            </a:gs>
            <a:gs pos="100000">
              <a:srgbClr val="737373"/>
            </a:gs>
          </a:gsLst>
          <a:path path="circle">
            <a:fillToRect b="50%" l="50%" r="50%" t="50%"/>
          </a:path>
          <a:tileRect/>
        </a:gradFill>
      </p:bgPr>
    </p:bg>
    <p:spTree>
      <p:nvGrpSpPr>
        <p:cNvPr id="142" name="Shape 142"/>
        <p:cNvGrpSpPr/>
        <p:nvPr/>
      </p:nvGrpSpPr>
      <p:grpSpPr>
        <a:xfrm>
          <a:off x="0" y="0"/>
          <a:ext cx="0" cy="0"/>
          <a:chOff x="0" y="0"/>
          <a:chExt cx="0" cy="0"/>
        </a:xfrm>
      </p:grpSpPr>
      <p:sp>
        <p:nvSpPr>
          <p:cNvPr id="143" name="Google Shape;143;p25"/>
          <p:cNvSpPr txBox="1"/>
          <p:nvPr/>
        </p:nvSpPr>
        <p:spPr>
          <a:xfrm>
            <a:off x="2394300" y="1465650"/>
            <a:ext cx="4355400" cy="22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0">
                <a:latin typeface="Amatic SC"/>
                <a:ea typeface="Amatic SC"/>
                <a:cs typeface="Amatic SC"/>
                <a:sym typeface="Amatic SC"/>
              </a:rPr>
              <a:t>THE END </a:t>
            </a:r>
            <a:endParaRPr sz="15000">
              <a:latin typeface="Amatic SC"/>
              <a:ea typeface="Amatic SC"/>
              <a:cs typeface="Amatic SC"/>
              <a:sym typeface="Amatic SC"/>
            </a:endParaRPr>
          </a:p>
        </p:txBody>
      </p:sp>
    </p:spTree>
  </p:cSld>
  <p:clrMapOvr>
    <a:masterClrMapping/>
  </p:clrMapOvr>
  <mc:AlternateContent>
    <mc:Choice Requires="p14">
      <p:transition spd="slow" p14:dur="15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63" name="Shape 63"/>
        <p:cNvGrpSpPr/>
        <p:nvPr/>
      </p:nvGrpSpPr>
      <p:grpSpPr>
        <a:xfrm>
          <a:off x="0" y="0"/>
          <a:ext cx="0" cy="0"/>
          <a:chOff x="0" y="0"/>
          <a:chExt cx="0" cy="0"/>
        </a:xfrm>
      </p:grpSpPr>
      <p:sp>
        <p:nvSpPr>
          <p:cNvPr id="64" name="Google Shape;64;p1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solidFill>
                  <a:srgbClr val="00FF00"/>
                </a:solidFill>
                <a:latin typeface="Lexend"/>
                <a:ea typeface="Lexend"/>
                <a:cs typeface="Lexend"/>
                <a:sym typeface="Lexend"/>
              </a:rPr>
              <a:t>Kingdom one</a:t>
            </a:r>
            <a:endParaRPr>
              <a:solidFill>
                <a:srgbClr val="00FF00"/>
              </a:solidFill>
              <a:latin typeface="Lexend"/>
              <a:ea typeface="Lexend"/>
              <a:cs typeface="Lexend"/>
              <a:sym typeface="Lexend"/>
            </a:endParaRPr>
          </a:p>
        </p:txBody>
      </p:sp>
      <p:sp>
        <p:nvSpPr>
          <p:cNvPr id="65" name="Google Shape;65;p1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solidFill>
                  <a:schemeClr val="lt1"/>
                </a:solidFill>
                <a:latin typeface="Comic Sans MS"/>
                <a:ea typeface="Comic Sans MS"/>
                <a:cs typeface="Comic Sans MS"/>
                <a:sym typeface="Comic Sans MS"/>
              </a:rPr>
              <a:t>PLANTS.</a:t>
            </a:r>
            <a:endParaRPr>
              <a:solidFill>
                <a:schemeClr val="lt1"/>
              </a:solidFill>
              <a:latin typeface="Comic Sans MS"/>
              <a:ea typeface="Comic Sans MS"/>
              <a:cs typeface="Comic Sans MS"/>
              <a:sym typeface="Comic Sans MS"/>
            </a:endParaRPr>
          </a:p>
        </p:txBody>
      </p:sp>
      <p:sp>
        <p:nvSpPr>
          <p:cNvPr id="66" name="Google Shape;66;p1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GB"/>
              <a:t>Plants, the most important thing about life. The Kingdom that keeps everyone alive. Know about them more in this Chapter/Kingdom.</a:t>
            </a:r>
            <a:endParaRPr/>
          </a:p>
        </p:txBody>
      </p:sp>
    </p:spTree>
  </p:cSld>
  <p:clrMapOvr>
    <a:masterClrMapping/>
  </p:clrMapOvr>
  <mc:AlternateContent>
    <mc:Choice Requires="p14">
      <p:transition spd="slow" p14:dur="15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000"/>
                                        <p:tgtEl>
                                          <p:spTgt spid="64"/>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1000"/>
                                        <p:tgtEl>
                                          <p:spTgt spid="65"/>
                                        </p:tgtEl>
                                      </p:cBhvr>
                                    </p:animEffect>
                                  </p:childTnLst>
                                </p:cTn>
                              </p:par>
                              <p:par>
                                <p:cTn fill="hold" nodeType="withEffect" presetClass="emph" presetID="8" presetSubtype="0">
                                  <p:stCondLst>
                                    <p:cond delay="0"/>
                                  </p:stCondLst>
                                  <p:childTnLst>
                                    <p:animRot by="-21600000">
                                      <p:cBhvr>
                                        <p:cTn dur="1000" fill="hold"/>
                                        <p:tgtEl>
                                          <p:spTgt spid="65"/>
                                        </p:tgtEl>
                                        <p:attrNameLst>
                                          <p:attrName>r</p:attrName>
                                        </p:attrNameLst>
                                      </p:cBhvr>
                                    </p:animRot>
                                  </p:childTnLst>
                                </p:cTn>
                              </p:par>
                              <p:par>
                                <p:cTn fill="hold" nodeType="withEffect" presetClass="entr" presetID="2" presetSubtype="1">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1000"/>
                                        <p:tgtEl>
                                          <p:spTgt spid="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5"/>
          <p:cNvPicPr preferRelativeResize="0"/>
          <p:nvPr/>
        </p:nvPicPr>
        <p:blipFill>
          <a:blip r:embed="rId3">
            <a:alphaModFix/>
          </a:blip>
          <a:stretch>
            <a:fillRect/>
          </a:stretch>
        </p:blipFill>
        <p:spPr>
          <a:xfrm>
            <a:off x="-61675" y="0"/>
            <a:ext cx="9205673" cy="5143500"/>
          </a:xfrm>
          <a:prstGeom prst="rect">
            <a:avLst/>
          </a:prstGeom>
          <a:noFill/>
          <a:ln>
            <a:noFill/>
          </a:ln>
        </p:spPr>
      </p:pic>
      <p:sp>
        <p:nvSpPr>
          <p:cNvPr id="72" name="Google Shape;72;p15"/>
          <p:cNvSpPr txBox="1"/>
          <p:nvPr>
            <p:ph type="title"/>
          </p:nvPr>
        </p:nvSpPr>
        <p:spPr>
          <a:xfrm>
            <a:off x="311700" y="445025"/>
            <a:ext cx="4260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GB">
                <a:solidFill>
                  <a:schemeClr val="lt2"/>
                </a:solidFill>
                <a:latin typeface="Quicksand"/>
                <a:ea typeface="Quicksand"/>
                <a:cs typeface="Quicksand"/>
                <a:sym typeface="Quicksand"/>
              </a:rPr>
              <a:t>Plants(Justine, Exp. 1)</a:t>
            </a:r>
            <a:endParaRPr b="1" i="1">
              <a:solidFill>
                <a:schemeClr val="lt2"/>
              </a:solidFill>
              <a:latin typeface="Quicksand"/>
              <a:ea typeface="Quicksand"/>
              <a:cs typeface="Quicksand"/>
              <a:sym typeface="Quicksand"/>
            </a:endParaRPr>
          </a:p>
        </p:txBody>
      </p:sp>
      <p:sp>
        <p:nvSpPr>
          <p:cNvPr id="73" name="Google Shape;73;p15"/>
          <p:cNvSpPr txBox="1"/>
          <p:nvPr>
            <p:ph idx="1" type="body"/>
          </p:nvPr>
        </p:nvSpPr>
        <p:spPr>
          <a:xfrm>
            <a:off x="298713" y="1245950"/>
            <a:ext cx="8484900" cy="3416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935"/>
              <a:buNone/>
            </a:pPr>
            <a:r>
              <a:rPr b="1" lang="en-GB" sz="1700">
                <a:solidFill>
                  <a:srgbClr val="FFFFFF"/>
                </a:solidFill>
                <a:latin typeface="Quicksand"/>
                <a:ea typeface="Quicksand"/>
                <a:cs typeface="Quicksand"/>
                <a:sym typeface="Quicksand"/>
              </a:rPr>
              <a:t>What are plants? Plants are an important part of life, they provide us Oxygen, tree is a plant and trees are an important part of life. Plants follow the </a:t>
            </a:r>
            <a:r>
              <a:rPr b="1" i="1" lang="en-GB" sz="1700">
                <a:solidFill>
                  <a:srgbClr val="FFFFFF"/>
                </a:solidFill>
                <a:latin typeface="Quicksand"/>
                <a:ea typeface="Quicksand"/>
                <a:cs typeface="Quicksand"/>
                <a:sym typeface="Quicksand"/>
              </a:rPr>
              <a:t>MRS GREN</a:t>
            </a:r>
            <a:r>
              <a:rPr b="1" lang="en-GB" sz="1700">
                <a:solidFill>
                  <a:srgbClr val="FFFFFF"/>
                </a:solidFill>
                <a:latin typeface="Quicksand"/>
                <a:ea typeface="Quicksand"/>
                <a:cs typeface="Quicksand"/>
                <a:sym typeface="Quicksand"/>
              </a:rPr>
              <a:t>, the seven life processes. Plants are an important species of life, they are homes of many insects, small reptiles and even a spider! Not like animals, some plants eat the light from the Sun. Trees and Flowers eat the light of the sun! This process is called </a:t>
            </a:r>
            <a:r>
              <a:rPr b="1" i="1" lang="en-GB" sz="1700">
                <a:solidFill>
                  <a:srgbClr val="FFFFFF"/>
                </a:solidFill>
                <a:latin typeface="Quicksand"/>
                <a:ea typeface="Quicksand"/>
                <a:cs typeface="Quicksand"/>
                <a:sym typeface="Quicksand"/>
              </a:rPr>
              <a:t>photosynthesis</a:t>
            </a:r>
            <a:r>
              <a:rPr b="1" lang="en-GB" sz="1700">
                <a:solidFill>
                  <a:srgbClr val="FFFFFF"/>
                </a:solidFill>
                <a:latin typeface="Quicksand"/>
                <a:ea typeface="Quicksand"/>
                <a:cs typeface="Quicksand"/>
                <a:sym typeface="Quicksand"/>
              </a:rPr>
              <a:t>. In reproduction, they reproduce in the process of pollination. </a:t>
            </a:r>
            <a:r>
              <a:rPr b="1" lang="en-GB" sz="1870">
                <a:solidFill>
                  <a:srgbClr val="FFFFFF"/>
                </a:solidFill>
                <a:latin typeface="Lexend"/>
                <a:ea typeface="Lexend"/>
                <a:cs typeface="Lexend"/>
                <a:sym typeface="Lexend"/>
              </a:rPr>
              <a:t>There are over 200,000 identified plant species and the list is growing all the time. 90 percent of the foods humans eat come from just 30 plants. An average size tree can provide enough wood to make 170,100 pencils thats alot of pencils!</a:t>
            </a:r>
            <a:endParaRPr b="1" sz="2380">
              <a:solidFill>
                <a:srgbClr val="FFFFFF"/>
              </a:solidFill>
              <a:latin typeface="Lexend"/>
              <a:ea typeface="Lexend"/>
              <a:cs typeface="Lexend"/>
              <a:sym typeface="Lexend"/>
            </a:endParaRPr>
          </a:p>
          <a:p>
            <a:pPr indent="0" lvl="0" marL="0" rtl="0" algn="l">
              <a:lnSpc>
                <a:spcPct val="95000"/>
              </a:lnSpc>
              <a:spcBef>
                <a:spcPts val="1200"/>
              </a:spcBef>
              <a:spcAft>
                <a:spcPts val="1200"/>
              </a:spcAft>
              <a:buSzPts val="935"/>
              <a:buNone/>
            </a:pPr>
            <a:r>
              <a:t/>
            </a:r>
            <a:endParaRPr b="1" sz="1700">
              <a:solidFill>
                <a:srgbClr val="FFFFFF"/>
              </a:solidFill>
              <a:latin typeface="Quicksand"/>
              <a:ea typeface="Quicksand"/>
              <a:cs typeface="Quicksand"/>
              <a:sym typeface="Quicksand"/>
            </a:endParaRPr>
          </a:p>
        </p:txBody>
      </p:sp>
    </p:spTree>
  </p:cSld>
  <p:clrMapOvr>
    <a:masterClrMapping/>
  </p:clrMapOvr>
  <mc:AlternateContent>
    <mc:Choice Requires="p14">
      <p:transition spd="slow" p14:dur="15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73"/>
                                        </p:tgtEl>
                                        <p:attrNameLst>
                                          <p:attrName>style.visibility</p:attrName>
                                        </p:attrNameLst>
                                      </p:cBhvr>
                                      <p:to>
                                        <p:strVal val="visible"/>
                                      </p:to>
                                    </p:set>
                                    <p:anim calcmode="lin" valueType="num">
                                      <p:cBhvr additive="base">
                                        <p:cTn dur="1000"/>
                                        <p:tgtEl>
                                          <p:spTgt spid="7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Types Of Plants</a:t>
            </a:r>
            <a:endParaRPr/>
          </a:p>
        </p:txBody>
      </p:sp>
      <p:sp>
        <p:nvSpPr>
          <p:cNvPr id="80" name="Google Shape;80;p16"/>
          <p:cNvSpPr txBox="1"/>
          <p:nvPr>
            <p:ph idx="1" type="body"/>
          </p:nvPr>
        </p:nvSpPr>
        <p:spPr>
          <a:xfrm>
            <a:off x="311700" y="12223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000000"/>
                </a:solidFill>
                <a:latin typeface="Lexend Black"/>
                <a:ea typeface="Lexend Black"/>
                <a:cs typeface="Lexend Black"/>
                <a:sym typeface="Lexend Black"/>
              </a:rPr>
              <a:t>Some types of plants are:</a:t>
            </a:r>
            <a:endParaRPr>
              <a:solidFill>
                <a:srgbClr val="000000"/>
              </a:solidFill>
              <a:latin typeface="Lexend Black"/>
              <a:ea typeface="Lexend Black"/>
              <a:cs typeface="Lexend Black"/>
              <a:sym typeface="Lexend Black"/>
            </a:endParaRPr>
          </a:p>
          <a:p>
            <a:pPr indent="0" lvl="0" marL="0" rtl="0" algn="l">
              <a:spcBef>
                <a:spcPts val="1200"/>
              </a:spcBef>
              <a:spcAft>
                <a:spcPts val="0"/>
              </a:spcAft>
              <a:buNone/>
            </a:pPr>
            <a:r>
              <a:rPr lang="en-GB">
                <a:solidFill>
                  <a:srgbClr val="000000"/>
                </a:solidFill>
                <a:latin typeface="Lexend Black"/>
                <a:ea typeface="Lexend Black"/>
                <a:cs typeface="Lexend Black"/>
                <a:sym typeface="Lexend Black"/>
              </a:rPr>
              <a:t>Trees, Flowers, Wild Flowers(Any Flowers) and More. </a:t>
            </a:r>
            <a:endParaRPr>
              <a:solidFill>
                <a:srgbClr val="000000"/>
              </a:solidFill>
              <a:latin typeface="Lexend Black"/>
              <a:ea typeface="Lexend Black"/>
              <a:cs typeface="Lexend Black"/>
              <a:sym typeface="Lexend Black"/>
            </a:endParaRPr>
          </a:p>
          <a:p>
            <a:pPr indent="0" lvl="0" marL="0" rtl="0" algn="l">
              <a:spcBef>
                <a:spcPts val="1200"/>
              </a:spcBef>
              <a:spcAft>
                <a:spcPts val="0"/>
              </a:spcAft>
              <a:buNone/>
            </a:pPr>
            <a:r>
              <a:rPr lang="en-GB" sz="2000">
                <a:solidFill>
                  <a:srgbClr val="000000"/>
                </a:solidFill>
                <a:latin typeface="Lexend Black"/>
                <a:ea typeface="Lexend Black"/>
                <a:cs typeface="Lexend Black"/>
                <a:sym typeface="Lexend Black"/>
              </a:rPr>
              <a:t>RANDOM STUFFS:</a:t>
            </a:r>
            <a:endParaRPr sz="2000">
              <a:solidFill>
                <a:srgbClr val="000000"/>
              </a:solidFill>
              <a:latin typeface="Lexend Black"/>
              <a:ea typeface="Lexend Black"/>
              <a:cs typeface="Lexend Black"/>
              <a:sym typeface="Lexend Black"/>
            </a:endParaRPr>
          </a:p>
          <a:p>
            <a:pPr indent="0" lvl="0" marL="0" rtl="0" algn="l">
              <a:spcBef>
                <a:spcPts val="1200"/>
              </a:spcBef>
              <a:spcAft>
                <a:spcPts val="0"/>
              </a:spcAft>
              <a:buNone/>
            </a:pPr>
            <a:r>
              <a:rPr lang="en-GB" sz="1500">
                <a:solidFill>
                  <a:srgbClr val="000000"/>
                </a:solidFill>
                <a:latin typeface="Lexend Black"/>
                <a:ea typeface="Lexend Black"/>
                <a:cs typeface="Lexend Black"/>
                <a:sym typeface="Lexend Black"/>
              </a:rPr>
              <a:t>Plants have been in Earth since 700M years ago and is still here. Today, we’re fearing that some trees are being cut too much.</a:t>
            </a:r>
            <a:endParaRPr sz="1500">
              <a:solidFill>
                <a:srgbClr val="000000"/>
              </a:solidFill>
              <a:latin typeface="Lexend Black"/>
              <a:ea typeface="Lexend Black"/>
              <a:cs typeface="Lexend Black"/>
              <a:sym typeface="Lexend Black"/>
            </a:endParaRPr>
          </a:p>
          <a:p>
            <a:pPr indent="0" lvl="0" marL="0" rtl="0" algn="l">
              <a:spcBef>
                <a:spcPts val="1200"/>
              </a:spcBef>
              <a:spcAft>
                <a:spcPts val="1200"/>
              </a:spcAft>
              <a:buNone/>
            </a:pPr>
            <a:r>
              <a:t/>
            </a:r>
            <a:endParaRPr>
              <a:solidFill>
                <a:srgbClr val="000000"/>
              </a:solidFill>
              <a:latin typeface="Lexend Black"/>
              <a:ea typeface="Lexend Black"/>
              <a:cs typeface="Lexend Black"/>
              <a:sym typeface="Lexend Black"/>
            </a:endParaRPr>
          </a:p>
        </p:txBody>
      </p:sp>
      <p:sp>
        <p:nvSpPr>
          <p:cNvPr id="81" name="Google Shape;81;p16"/>
          <p:cNvSpPr txBox="1"/>
          <p:nvPr/>
        </p:nvSpPr>
        <p:spPr>
          <a:xfrm>
            <a:off x="1403250" y="428550"/>
            <a:ext cx="6337500" cy="42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0000">
                <a:latin typeface="Amatic SC"/>
                <a:ea typeface="Amatic SC"/>
                <a:cs typeface="Amatic SC"/>
                <a:sym typeface="Amatic SC"/>
              </a:rPr>
              <a:t>CLICK</a:t>
            </a:r>
            <a:endParaRPr sz="30000">
              <a:latin typeface="Amatic SC"/>
              <a:ea typeface="Amatic SC"/>
              <a:cs typeface="Amatic SC"/>
              <a:sym typeface="Amatic SC"/>
            </a:endParaRPr>
          </a:p>
        </p:txBody>
      </p:sp>
    </p:spTree>
  </p:cSld>
  <p:clrMapOvr>
    <a:masterClrMapping/>
  </p:clrMapOvr>
  <mc:AlternateContent>
    <mc:Choice Requires="p14">
      <p:transition spd="slow" p14:dur="1500">
        <p:push dir="r"/>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81"/>
                                        </p:tgtEl>
                                      </p:cBhvr>
                                    </p:animEffect>
                                    <p:set>
                                      <p:cBhvr>
                                        <p:cTn dur="1" fill="hold">
                                          <p:stCondLst>
                                            <p:cond delay="1000"/>
                                          </p:stCondLst>
                                        </p:cTn>
                                        <p:tgtEl>
                                          <p:spTgt spid="81"/>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1000"/>
                                        <p:tgtEl>
                                          <p:spTgt spid="79"/>
                                        </p:tgtEl>
                                        <p:attrNameLst>
                                          <p:attrName>ppt_y</p:attrName>
                                        </p:attrNameLst>
                                      </p:cBhvr>
                                      <p:tavLst>
                                        <p:tav fmla="" tm="0">
                                          <p:val>
                                            <p:strVal val="#ppt_y+1"/>
                                          </p:val>
                                        </p:tav>
                                        <p:tav fmla="" tm="100000">
                                          <p:val>
                                            <p:strVal val="#ppt_y"/>
                                          </p:val>
                                        </p:tav>
                                      </p:tavLst>
                                    </p:anim>
                                  </p:childTnLst>
                                </p:cTn>
                              </p:par>
                              <p:par>
                                <p:cTn fill="hold" nodeType="withEffect" presetClass="entr" presetID="23" presetSubtype="16">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p:tgtEl>
                                          <p:spTgt spid="80"/>
                                        </p:tgtEl>
                                        <p:attrNameLst>
                                          <p:attrName>ppt_w</p:attrName>
                                        </p:attrNameLst>
                                      </p:cBhvr>
                                      <p:tavLst>
                                        <p:tav fmla="" tm="0">
                                          <p:val>
                                            <p:strVal val="0"/>
                                          </p:val>
                                        </p:tav>
                                        <p:tav fmla="" tm="100000">
                                          <p:val>
                                            <p:strVal val="#ppt_w"/>
                                          </p:val>
                                        </p:tav>
                                      </p:tavLst>
                                    </p:anim>
                                    <p:anim calcmode="lin" valueType="num">
                                      <p:cBhvr additive="base">
                                        <p:cTn dur="1000"/>
                                        <p:tgtEl>
                                          <p:spTgt spid="8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path path="circle">
            <a:fillToRect b="50%" l="50%" r="50%" t="50%"/>
          </a:path>
          <a:tileRect/>
        </a:gradFill>
      </p:bgPr>
    </p:bg>
    <p:spTree>
      <p:nvGrpSpPr>
        <p:cNvPr id="85" name="Shape 85"/>
        <p:cNvGrpSpPr/>
        <p:nvPr/>
      </p:nvGrpSpPr>
      <p:grpSpPr>
        <a:xfrm>
          <a:off x="0" y="0"/>
          <a:ext cx="0" cy="0"/>
          <a:chOff x="0" y="0"/>
          <a:chExt cx="0" cy="0"/>
        </a:xfrm>
      </p:grpSpPr>
      <p:sp>
        <p:nvSpPr>
          <p:cNvPr id="86" name="Google Shape;86;p1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solidFill>
                  <a:srgbClr val="FF0000"/>
                </a:solidFill>
                <a:latin typeface="Lexend"/>
                <a:ea typeface="Lexend"/>
                <a:cs typeface="Lexend"/>
                <a:sym typeface="Lexend"/>
              </a:rPr>
              <a:t>Kingdom</a:t>
            </a:r>
            <a:r>
              <a:rPr lang="en-GB">
                <a:latin typeface="Lexend"/>
                <a:ea typeface="Lexend"/>
                <a:cs typeface="Lexend"/>
                <a:sym typeface="Lexend"/>
              </a:rPr>
              <a:t> </a:t>
            </a:r>
            <a:r>
              <a:rPr lang="en-GB">
                <a:solidFill>
                  <a:schemeClr val="lt1"/>
                </a:solidFill>
                <a:latin typeface="Lexend"/>
                <a:ea typeface="Lexend"/>
                <a:cs typeface="Lexend"/>
                <a:sym typeface="Lexend"/>
              </a:rPr>
              <a:t>two</a:t>
            </a:r>
            <a:endParaRPr>
              <a:solidFill>
                <a:schemeClr val="lt1"/>
              </a:solidFill>
              <a:latin typeface="Lexend"/>
              <a:ea typeface="Lexend"/>
              <a:cs typeface="Lexend"/>
              <a:sym typeface="Lexend"/>
            </a:endParaRPr>
          </a:p>
        </p:txBody>
      </p:sp>
      <p:sp>
        <p:nvSpPr>
          <p:cNvPr id="87" name="Google Shape;87;p1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solidFill>
                  <a:schemeClr val="lt1"/>
                </a:solidFill>
                <a:latin typeface="Comic Sans MS"/>
                <a:ea typeface="Comic Sans MS"/>
                <a:cs typeface="Comic Sans MS"/>
                <a:sym typeface="Comic Sans MS"/>
              </a:rPr>
              <a:t>FUNGI.</a:t>
            </a:r>
            <a:endParaRPr>
              <a:solidFill>
                <a:schemeClr val="lt1"/>
              </a:solidFill>
              <a:latin typeface="Comic Sans MS"/>
              <a:ea typeface="Comic Sans MS"/>
              <a:cs typeface="Comic Sans MS"/>
              <a:sym typeface="Comic Sans MS"/>
            </a:endParaRPr>
          </a:p>
        </p:txBody>
      </p:sp>
      <p:sp>
        <p:nvSpPr>
          <p:cNvPr id="88" name="Google Shape;88;p1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GB"/>
              <a:t>Fungi, you might notice them as just mushrooms, but they’re more than just </a:t>
            </a:r>
            <a:r>
              <a:rPr lang="en-GB"/>
              <a:t>poisonous mushrooms. Find out in this Chapter/Kingdom.</a:t>
            </a:r>
            <a:endParaRPr/>
          </a:p>
        </p:txBody>
      </p:sp>
    </p:spTree>
  </p:cSld>
  <p:clrMapOvr>
    <a:masterClrMapping/>
  </p:clrMapOvr>
  <mc:AlternateContent>
    <mc:Choice Requires="p14">
      <p:transition spd="slow" p14:dur="1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86"/>
                                        </p:tgtEl>
                                        <p:attrNameLst>
                                          <p:attrName>style.visibility</p:attrName>
                                        </p:attrNameLst>
                                      </p:cBhvr>
                                      <p:to>
                                        <p:strVal val="visible"/>
                                      </p:to>
                                    </p:set>
                                    <p:anim calcmode="lin" valueType="num">
                                      <p:cBhvr additive="base">
                                        <p:cTn dur="1000"/>
                                        <p:tgtEl>
                                          <p:spTgt spid="8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23" presetSubtype="16">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1000"/>
                                        <p:tgtEl>
                                          <p:spTgt spid="87"/>
                                        </p:tgtEl>
                                        <p:attrNameLst>
                                          <p:attrName>ppt_w</p:attrName>
                                        </p:attrNameLst>
                                      </p:cBhvr>
                                      <p:tavLst>
                                        <p:tav fmla="" tm="0">
                                          <p:val>
                                            <p:strVal val="0"/>
                                          </p:val>
                                        </p:tav>
                                        <p:tav fmla="" tm="100000">
                                          <p:val>
                                            <p:strVal val="#ppt_w"/>
                                          </p:val>
                                        </p:tav>
                                      </p:tavLst>
                                    </p:anim>
                                    <p:anim calcmode="lin" valueType="num">
                                      <p:cBhvr additive="base">
                                        <p:cTn dur="1000"/>
                                        <p:tgtEl>
                                          <p:spTgt spid="87"/>
                                        </p:tgtEl>
                                        <p:attrNameLst>
                                          <p:attrName>ppt_h</p:attrName>
                                        </p:attrNameLst>
                                      </p:cBhvr>
                                      <p:tavLst>
                                        <p:tav fmla="" tm="0">
                                          <p:val>
                                            <p:strVal val="0"/>
                                          </p:val>
                                        </p:tav>
                                        <p:tav fmla="" tm="100000">
                                          <p:val>
                                            <p:strVal val="#ppt_h"/>
                                          </p:val>
                                        </p:tav>
                                      </p:tavLst>
                                    </p:anim>
                                  </p:childTnLst>
                                </p:cTn>
                              </p:par>
                              <p:par>
                                <p:cTn fill="hold" nodeType="withEffect" presetClass="entr" presetID="2" presetSubtype="2">
                                  <p:stCondLst>
                                    <p:cond delay="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1000"/>
                                        <p:tgtEl>
                                          <p:spTgt spid="8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8"/>
          <p:cNvPicPr preferRelativeResize="0"/>
          <p:nvPr/>
        </p:nvPicPr>
        <p:blipFill>
          <a:blip r:embed="rId3">
            <a:alphaModFix/>
          </a:blip>
          <a:stretch>
            <a:fillRect/>
          </a:stretch>
        </p:blipFill>
        <p:spPr>
          <a:xfrm>
            <a:off x="0" y="0"/>
            <a:ext cx="9143997" cy="5143501"/>
          </a:xfrm>
          <a:prstGeom prst="rect">
            <a:avLst/>
          </a:prstGeom>
          <a:noFill/>
          <a:ln>
            <a:noFill/>
          </a:ln>
        </p:spPr>
      </p:pic>
      <p:sp>
        <p:nvSpPr>
          <p:cNvPr id="94" name="Google Shape;94;p18"/>
          <p:cNvSpPr txBox="1"/>
          <p:nvPr/>
        </p:nvSpPr>
        <p:spPr>
          <a:xfrm>
            <a:off x="537975" y="419875"/>
            <a:ext cx="6495000" cy="16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50">
                <a:solidFill>
                  <a:schemeClr val="lt1"/>
                </a:solidFill>
                <a:latin typeface="Calibri"/>
                <a:ea typeface="Calibri"/>
                <a:cs typeface="Calibri"/>
                <a:sym typeface="Calibri"/>
              </a:rPr>
              <a:t>A fungus is any member of the group of eukaryotic organisms that includes microorganisms such as yeasts and molds, as well as the more familiar mushrooms. </a:t>
            </a:r>
            <a:endParaRPr b="1" sz="2800">
              <a:solidFill>
                <a:schemeClr val="lt1"/>
              </a:solidFill>
              <a:latin typeface="Calibri"/>
              <a:ea typeface="Calibri"/>
              <a:cs typeface="Calibri"/>
              <a:sym typeface="Calibri"/>
            </a:endParaRPr>
          </a:p>
        </p:txBody>
      </p:sp>
      <p:pic>
        <p:nvPicPr>
          <p:cNvPr id="95" name="Google Shape;95;p18"/>
          <p:cNvPicPr preferRelativeResize="0"/>
          <p:nvPr/>
        </p:nvPicPr>
        <p:blipFill rotWithShape="1">
          <a:blip r:embed="rId4">
            <a:alphaModFix/>
          </a:blip>
          <a:srcRect b="14595" l="0" r="11016" t="0"/>
          <a:stretch/>
        </p:blipFill>
        <p:spPr>
          <a:xfrm rot="-2700000">
            <a:off x="-64862" y="4278662"/>
            <a:ext cx="718825" cy="9746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208"/>
            </a:gs>
            <a:gs pos="100000">
              <a:srgbClr val="703E08"/>
            </a:gs>
          </a:gsLst>
          <a:path path="circle">
            <a:fillToRect b="50%" l="50%" r="50%" t="50%"/>
          </a:path>
          <a:tileRect/>
        </a:gradFill>
      </p:bgPr>
    </p:bg>
    <p:spTree>
      <p:nvGrpSpPr>
        <p:cNvPr id="99" name="Shape 99"/>
        <p:cNvGrpSpPr/>
        <p:nvPr/>
      </p:nvGrpSpPr>
      <p:grpSpPr>
        <a:xfrm>
          <a:off x="0" y="0"/>
          <a:ext cx="0" cy="0"/>
          <a:chOff x="0" y="0"/>
          <a:chExt cx="0" cy="0"/>
        </a:xfrm>
      </p:grpSpPr>
      <p:sp>
        <p:nvSpPr>
          <p:cNvPr id="100" name="Google Shape;100;p19"/>
          <p:cNvSpPr/>
          <p:nvPr/>
        </p:nvSpPr>
        <p:spPr>
          <a:xfrm>
            <a:off x="4576600" y="0"/>
            <a:ext cx="4567500" cy="5143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solidFill>
                  <a:srgbClr val="FF9900"/>
                </a:solidFill>
                <a:latin typeface="Lexend"/>
                <a:ea typeface="Lexend"/>
                <a:cs typeface="Lexend"/>
                <a:sym typeface="Lexend"/>
              </a:rPr>
              <a:t>Kingdom three</a:t>
            </a:r>
            <a:endParaRPr>
              <a:solidFill>
                <a:srgbClr val="FF9900"/>
              </a:solidFill>
              <a:latin typeface="Lexend"/>
              <a:ea typeface="Lexend"/>
              <a:cs typeface="Lexend"/>
              <a:sym typeface="Lexend"/>
            </a:endParaRPr>
          </a:p>
        </p:txBody>
      </p:sp>
      <p:sp>
        <p:nvSpPr>
          <p:cNvPr id="102" name="Google Shape;102;p1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solidFill>
                  <a:schemeClr val="lt1"/>
                </a:solidFill>
                <a:latin typeface="Comic Sans MS"/>
                <a:ea typeface="Comic Sans MS"/>
                <a:cs typeface="Comic Sans MS"/>
                <a:sym typeface="Comic Sans MS"/>
              </a:rPr>
              <a:t>ANIMALS.</a:t>
            </a:r>
            <a:endParaRPr>
              <a:solidFill>
                <a:schemeClr val="lt1"/>
              </a:solidFill>
              <a:latin typeface="Comic Sans MS"/>
              <a:ea typeface="Comic Sans MS"/>
              <a:cs typeface="Comic Sans MS"/>
              <a:sym typeface="Comic Sans MS"/>
            </a:endParaRPr>
          </a:p>
        </p:txBody>
      </p:sp>
      <p:sp>
        <p:nvSpPr>
          <p:cNvPr id="103" name="Google Shape;103;p1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GB"/>
              <a:t>Animals, what are they? Welp, you’ll know what they are in the next slide(s).</a:t>
            </a:r>
            <a:endParaRPr/>
          </a:p>
        </p:txBody>
      </p:sp>
    </p:spTree>
  </p:cSld>
  <p:clrMapOvr>
    <a:masterClrMapping/>
  </p:clrMapOvr>
  <mc:AlternateContent>
    <mc:Choice Requires="p14">
      <p:transition spd="slow" p14:dur="15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par>
                                <p:cTn fill="hold" nodeType="withEffect" presetClass="entr" presetID="23" presetSubtype="16">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1000"/>
                                        <p:tgtEl>
                                          <p:spTgt spid="102"/>
                                        </p:tgtEl>
                                        <p:attrNameLst>
                                          <p:attrName>ppt_w</p:attrName>
                                        </p:attrNameLst>
                                      </p:cBhvr>
                                      <p:tavLst>
                                        <p:tav fmla="" tm="0">
                                          <p:val>
                                            <p:strVal val="0"/>
                                          </p:val>
                                        </p:tav>
                                        <p:tav fmla="" tm="100000">
                                          <p:val>
                                            <p:strVal val="#ppt_w"/>
                                          </p:val>
                                        </p:tav>
                                      </p:tavLst>
                                    </p:anim>
                                    <p:anim calcmode="lin" valueType="num">
                                      <p:cBhvr additive="base">
                                        <p:cTn dur="1000"/>
                                        <p:tgtEl>
                                          <p:spTgt spid="102"/>
                                        </p:tgtEl>
                                        <p:attrNameLst>
                                          <p:attrName>ppt_h</p:attrName>
                                        </p:attrNameLst>
                                      </p:cBhvr>
                                      <p:tavLst>
                                        <p:tav fmla="" tm="0">
                                          <p:val>
                                            <p:strVal val="0"/>
                                          </p:val>
                                        </p:tav>
                                        <p:tav fmla="" tm="100000">
                                          <p:val>
                                            <p:strVal val="#ppt_h"/>
                                          </p:val>
                                        </p:tav>
                                      </p:tavLst>
                                    </p:anim>
                                  </p:childTnLst>
                                </p:cTn>
                              </p:par>
                              <p:par>
                                <p:cTn fill="hold" nodeType="withEffect" presetClass="emph" presetID="8" presetSubtype="0">
                                  <p:stCondLst>
                                    <p:cond delay="0"/>
                                  </p:stCondLst>
                                  <p:childTnLst>
                                    <p:animRot by="-21600000">
                                      <p:cBhvr>
                                        <p:cTn dur="1000" fill="hold"/>
                                        <p:tgtEl>
                                          <p:spTgt spid="102"/>
                                        </p:tgtEl>
                                        <p:attrNameLst>
                                          <p:attrName>r</p:attrName>
                                        </p:attrNameLst>
                                      </p:cBhvr>
                                    </p:animRot>
                                  </p:childTnLst>
                                </p:cTn>
                              </p:par>
                              <p:par>
                                <p:cTn fill="hold" nodeType="withEffect" presetClass="entr" presetID="2" presetSubtype="1">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1000"/>
                                        <p:tgtEl>
                                          <p:spTgt spid="10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a:off x="0" y="0"/>
            <a:ext cx="9144001" cy="5143499"/>
          </a:xfrm>
          <a:prstGeom prst="rect">
            <a:avLst/>
          </a:prstGeom>
          <a:noFill/>
          <a:ln>
            <a:noFill/>
          </a:ln>
        </p:spPr>
      </p:pic>
      <p:sp>
        <p:nvSpPr>
          <p:cNvPr id="109" name="Google Shape;109;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chemeClr val="lt1"/>
                </a:solidFill>
              </a:rPr>
              <a:t>animals</a:t>
            </a:r>
            <a:endParaRPr b="1">
              <a:solidFill>
                <a:schemeClr val="lt1"/>
              </a:solidFill>
            </a:endParaRPr>
          </a:p>
        </p:txBody>
      </p:sp>
      <p:sp>
        <p:nvSpPr>
          <p:cNvPr id="110" name="Google Shape;110;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a:solidFill>
                  <a:schemeClr val="dk1"/>
                </a:solidFill>
              </a:rPr>
              <a:t> </a:t>
            </a:r>
            <a:r>
              <a:rPr b="1" lang="en-GB" sz="2450">
                <a:solidFill>
                  <a:schemeClr val="dk1"/>
                </a:solidFill>
                <a:latin typeface="Economica"/>
                <a:ea typeface="Economica"/>
                <a:cs typeface="Economica"/>
                <a:sym typeface="Economica"/>
              </a:rPr>
              <a:t>Animals are multicellular, eukaryotic organisms in the biological kingdom Animalia. With few exceptions, animals consume organic material, breathe oxygen,  and are able to move, they are able to reproduce (make offspring)      and grow from a hollow sphere of cells, the blastula, during embryonic development. </a:t>
            </a:r>
            <a:r>
              <a:rPr b="1" lang="en-GB" sz="2400">
                <a:solidFill>
                  <a:schemeClr val="dk1"/>
                </a:solidFill>
                <a:latin typeface="Economica"/>
                <a:ea typeface="Economica"/>
                <a:cs typeface="Economica"/>
                <a:sym typeface="Economica"/>
              </a:rPr>
              <a:t>There are about 7.7 million different sorts of animals around the world</a:t>
            </a:r>
            <a:endParaRPr b="1" sz="2400">
              <a:solidFill>
                <a:schemeClr val="dk1"/>
              </a:solidFill>
              <a:latin typeface="Economica"/>
              <a:ea typeface="Economica"/>
              <a:cs typeface="Economica"/>
              <a:sym typeface="Economica"/>
            </a:endParaRPr>
          </a:p>
        </p:txBody>
      </p:sp>
    </p:spTree>
  </p:cSld>
  <p:clrMapOvr>
    <a:masterClrMapping/>
  </p:clrMapOvr>
  <mc:AlternateContent>
    <mc:Choice Requires="p14">
      <p:transition spd="slow" p14:dur="1500">
        <p14:prism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114" name="Shape 114"/>
        <p:cNvGrpSpPr/>
        <p:nvPr/>
      </p:nvGrpSpPr>
      <p:grpSpPr>
        <a:xfrm>
          <a:off x="0" y="0"/>
          <a:ext cx="0" cy="0"/>
          <a:chOff x="0" y="0"/>
          <a:chExt cx="0" cy="0"/>
        </a:xfrm>
      </p:grpSpPr>
      <p:sp>
        <p:nvSpPr>
          <p:cNvPr id="115" name="Google Shape;115;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solidFill>
                  <a:srgbClr val="4A86E8"/>
                </a:solidFill>
                <a:latin typeface="Lexend"/>
                <a:ea typeface="Lexend"/>
                <a:cs typeface="Lexend"/>
                <a:sym typeface="Lexend"/>
              </a:rPr>
              <a:t>Kingdom</a:t>
            </a:r>
            <a:r>
              <a:rPr lang="en-GB">
                <a:latin typeface="Lexend"/>
                <a:ea typeface="Lexend"/>
                <a:cs typeface="Lexend"/>
                <a:sym typeface="Lexend"/>
              </a:rPr>
              <a:t> </a:t>
            </a:r>
            <a:r>
              <a:rPr lang="en-GB">
                <a:solidFill>
                  <a:srgbClr val="00FFFF"/>
                </a:solidFill>
                <a:latin typeface="Lexend"/>
                <a:ea typeface="Lexend"/>
                <a:cs typeface="Lexend"/>
                <a:sym typeface="Lexend"/>
              </a:rPr>
              <a:t>four</a:t>
            </a:r>
            <a:endParaRPr>
              <a:solidFill>
                <a:srgbClr val="00FFFF"/>
              </a:solidFill>
              <a:latin typeface="Lexend"/>
              <a:ea typeface="Lexend"/>
              <a:cs typeface="Lexend"/>
              <a:sym typeface="Lexend"/>
            </a:endParaRPr>
          </a:p>
        </p:txBody>
      </p:sp>
      <p:sp>
        <p:nvSpPr>
          <p:cNvPr id="116" name="Google Shape;116;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solidFill>
                  <a:schemeClr val="lt1"/>
                </a:solidFill>
                <a:latin typeface="Comic Sans MS"/>
                <a:ea typeface="Comic Sans MS"/>
                <a:cs typeface="Comic Sans MS"/>
                <a:sym typeface="Comic Sans MS"/>
              </a:rPr>
              <a:t>BACTERIA.</a:t>
            </a:r>
            <a:endParaRPr>
              <a:solidFill>
                <a:schemeClr val="lt1"/>
              </a:solidFill>
              <a:latin typeface="Comic Sans MS"/>
              <a:ea typeface="Comic Sans MS"/>
              <a:cs typeface="Comic Sans MS"/>
              <a:sym typeface="Comic Sans MS"/>
            </a:endParaRPr>
          </a:p>
        </p:txBody>
      </p:sp>
      <p:sp>
        <p:nvSpPr>
          <p:cNvPr id="117" name="Google Shape;117;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GB"/>
              <a:t>Bacteria, Germs, Viruses whatever you call them. You might think that they’re very dangerous and deadly, but there’s more.</a:t>
            </a:r>
            <a:endParaRPr/>
          </a:p>
        </p:txBody>
      </p:sp>
    </p:spTree>
  </p:cSld>
  <p:clrMapOvr>
    <a:masterClrMapping/>
  </p:clrMapOvr>
  <mc:AlternateContent>
    <mc:Choice Requires="p14">
      <p:transition spd="slow" p14:dur="15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ppt_x</p:attrName>
                                        </p:attrNameLst>
                                      </p:cBhvr>
                                      <p:tavLst>
                                        <p:tav fmla="" tm="0">
                                          <p:val>
                                            <p:strVal val="#ppt_x+1"/>
                                          </p:val>
                                        </p:tav>
                                        <p:tav fmla="" tm="100000">
                                          <p:val>
                                            <p:strVal val="#ppt_x"/>
                                          </p:val>
                                        </p:tav>
                                      </p:tavLst>
                                    </p:anim>
                                  </p:childTnLst>
                                </p:cTn>
                              </p:par>
                              <p:par>
                                <p:cTn fill="hold" nodeType="withEffect" presetClass="entr" presetID="23" presetSubtype="16">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000"/>
                                        <p:tgtEl>
                                          <p:spTgt spid="116"/>
                                        </p:tgtEl>
                                        <p:attrNameLst>
                                          <p:attrName>ppt_w</p:attrName>
                                        </p:attrNameLst>
                                      </p:cBhvr>
                                      <p:tavLst>
                                        <p:tav fmla="" tm="0">
                                          <p:val>
                                            <p:strVal val="0"/>
                                          </p:val>
                                        </p:tav>
                                        <p:tav fmla="" tm="100000">
                                          <p:val>
                                            <p:strVal val="#ppt_w"/>
                                          </p:val>
                                        </p:tav>
                                      </p:tavLst>
                                    </p:anim>
                                    <p:anim calcmode="lin" valueType="num">
                                      <p:cBhvr additive="base">
                                        <p:cTn dur="1000"/>
                                        <p:tgtEl>
                                          <p:spTgt spid="116"/>
                                        </p:tgtEl>
                                        <p:attrNameLst>
                                          <p:attrName>ppt_h</p:attrName>
                                        </p:attrNameLst>
                                      </p:cBhvr>
                                      <p:tavLst>
                                        <p:tav fmla="" tm="0">
                                          <p:val>
                                            <p:strVal val="0"/>
                                          </p:val>
                                        </p:tav>
                                        <p:tav fmla="" tm="100000">
                                          <p:val>
                                            <p:strVal val="#ppt_h"/>
                                          </p:val>
                                        </p:tav>
                                      </p:tavLst>
                                    </p:anim>
                                  </p:childTnLst>
                                </p:cTn>
                              </p:par>
                              <p:par>
                                <p:cTn fill="hold" nodeType="withEffect" presetClass="entr" presetID="2" presetSubtype="4">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000"/>
                                        <p:tgtEl>
                                          <p:spTgt spid="11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